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259" r:id="rId4"/>
    <p:sldId id="260" r:id="rId5"/>
    <p:sldId id="263" r:id="rId6"/>
    <p:sldId id="261" r:id="rId7"/>
    <p:sldId id="264" r:id="rId8"/>
    <p:sldId id="262" r:id="rId9"/>
    <p:sldId id="268" r:id="rId10"/>
    <p:sldId id="318" r:id="rId11"/>
    <p:sldId id="265" r:id="rId12"/>
    <p:sldId id="269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26" r:id="rId24"/>
    <p:sldId id="279" r:id="rId25"/>
    <p:sldId id="327" r:id="rId26"/>
    <p:sldId id="280" r:id="rId27"/>
    <p:sldId id="281" r:id="rId28"/>
    <p:sldId id="282" r:id="rId29"/>
    <p:sldId id="283" r:id="rId30"/>
    <p:sldId id="319" r:id="rId31"/>
    <p:sldId id="294" r:id="rId32"/>
    <p:sldId id="295" r:id="rId33"/>
    <p:sldId id="296" r:id="rId34"/>
    <p:sldId id="297" r:id="rId35"/>
    <p:sldId id="298" r:id="rId36"/>
    <p:sldId id="301" r:id="rId37"/>
    <p:sldId id="299" r:id="rId38"/>
    <p:sldId id="320" r:id="rId39"/>
    <p:sldId id="300" r:id="rId40"/>
    <p:sldId id="302" r:id="rId41"/>
    <p:sldId id="306" r:id="rId42"/>
    <p:sldId id="305" r:id="rId43"/>
    <p:sldId id="307" r:id="rId44"/>
    <p:sldId id="304" r:id="rId45"/>
    <p:sldId id="308" r:id="rId46"/>
    <p:sldId id="309" r:id="rId47"/>
    <p:sldId id="321" r:id="rId48"/>
    <p:sldId id="322" r:id="rId49"/>
    <p:sldId id="310" r:id="rId50"/>
    <p:sldId id="311" r:id="rId51"/>
    <p:sldId id="313" r:id="rId52"/>
    <p:sldId id="312" r:id="rId53"/>
    <p:sldId id="323" r:id="rId54"/>
    <p:sldId id="315" r:id="rId55"/>
    <p:sldId id="324" r:id="rId56"/>
    <p:sldId id="316" r:id="rId57"/>
    <p:sldId id="317" r:id="rId58"/>
    <p:sldId id="32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B233F-2139-4D86-B79C-8AB14931FEA2}" type="datetimeFigureOut">
              <a:rPr lang="en-IN" smtClean="0"/>
              <a:t>23-02-2025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DCB29-E43E-4FCD-8A93-3B263B412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850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DCB29-E43E-4FCD-8A93-3B263B4126E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23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059C-4FD9-4951-9B18-E9BF829DC02F}" type="datetime1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91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E18D-F643-4E70-B8F5-86A968123D96}" type="datetime1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7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F36B-074C-4719-ACB8-DDAC4F8E4149}" type="datetime1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455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7C51-1E7D-45F2-ABEB-AF05C6501E26}" type="datetime1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98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443D-0C90-4AF8-8670-5545A33DF167}" type="datetime1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24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4569-C38C-4FDE-A15E-7182420FF00E}" type="datetime1">
              <a:rPr lang="en-IN" smtClean="0"/>
              <a:t>23-02-2025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85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AC3E2-7EE2-4190-948E-0D61ED211F18}" type="datetime1">
              <a:rPr lang="en-IN" smtClean="0"/>
              <a:t>23-02-2025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983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0CA7-AA6F-451F-A741-2C8DC4342305}" type="datetime1">
              <a:rPr lang="en-IN" smtClean="0"/>
              <a:t>23-02-2025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54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6462-886C-45D2-862F-146DD4A2D59B}" type="datetime1">
              <a:rPr lang="en-IN" smtClean="0"/>
              <a:t>23-02-2025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42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C958-8299-4028-9E46-19D8B080FC7C}" type="datetime1">
              <a:rPr lang="en-IN" smtClean="0"/>
              <a:t>23-02-2025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3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C688-AF72-41C3-9CEC-1C03FDAD4855}" type="datetime1">
              <a:rPr lang="en-IN" smtClean="0"/>
              <a:t>23-02-2025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31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AE7D6-9FF0-47E5-8B26-EB46A8325154}" type="datetime1">
              <a:rPr lang="en-IN" smtClean="0"/>
              <a:t>23-02-2025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21DS634-Texting Mining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317E3-03D7-4844-BF93-53B26D26B4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97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hyperlink" Target="https://mccormickm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Introduction to the transformer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popular state-of-the-art deep learning architectures.</a:t>
            </a:r>
          </a:p>
          <a:p>
            <a:endParaRPr lang="en-US" dirty="0"/>
          </a:p>
          <a:p>
            <a:r>
              <a:rPr lang="en-US" dirty="0"/>
              <a:t>It has replaced RNN and LSTM for various tasks.</a:t>
            </a:r>
          </a:p>
          <a:p>
            <a:endParaRPr lang="en-US" dirty="0"/>
          </a:p>
          <a:p>
            <a:r>
              <a:rPr lang="en-US" dirty="0"/>
              <a:t>BERT, GPT, and T5, are based on the transformer architecture.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279" y="4873447"/>
            <a:ext cx="1893194" cy="1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1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jalammar.github.io/images/t/encoder_with_tensors_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857" y="1825625"/>
            <a:ext cx="715628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Self-attention mechanism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251" y="5059251"/>
            <a:ext cx="1798749" cy="179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9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501" y="2018808"/>
            <a:ext cx="6971538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Self-attention mechanism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487" y="4945487"/>
            <a:ext cx="1912513" cy="191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1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Self-Attention in Detail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 </a:t>
            </a:r>
            <a:r>
              <a:rPr lang="en-US" b="1" dirty="0"/>
              <a:t>first step</a:t>
            </a:r>
            <a:r>
              <a:rPr lang="en-US" dirty="0"/>
              <a:t> in calculating self-attention is to create three vectors from each of the encoder’s input vectors 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each word</a:t>
            </a:r>
            <a:r>
              <a:rPr lang="en-US" dirty="0"/>
              <a:t>, we create a </a:t>
            </a:r>
            <a:r>
              <a:rPr lang="en-US" dirty="0">
                <a:solidFill>
                  <a:srgbClr val="FF0000"/>
                </a:solidFill>
              </a:rPr>
              <a:t>Query vector, a Key vector, and a Value </a:t>
            </a:r>
            <a:r>
              <a:rPr lang="en-US" dirty="0"/>
              <a:t>vector. </a:t>
            </a:r>
          </a:p>
          <a:p>
            <a:pPr marL="0" indent="0">
              <a:buNone/>
            </a:pPr>
            <a:r>
              <a:rPr lang="en-US" dirty="0"/>
              <a:t>These vectors are created by multiplying the embedding by three matrices that we trained during the training process.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/>
              <a:t>Self-attention mechanism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493" y="5033493"/>
            <a:ext cx="1824507" cy="18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52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662" y="1915775"/>
            <a:ext cx="800508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7800" y="4675031"/>
            <a:ext cx="2858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solidFill>
                  <a:schemeClr val="accent1"/>
                </a:solidFill>
              </a:rPr>
              <a:t>The first row in the query, key, and value matrices  implies the </a:t>
            </a:r>
            <a:r>
              <a:rPr lang="en-US" b="1" i="1" dirty="0">
                <a:solidFill>
                  <a:schemeClr val="accent1"/>
                </a:solidFill>
              </a:rPr>
              <a:t>query, key, and value</a:t>
            </a:r>
            <a:r>
              <a:rPr lang="en-US" i="1" dirty="0">
                <a:solidFill>
                  <a:schemeClr val="accent1"/>
                </a:solidFill>
              </a:rPr>
              <a:t> vectors of the word I.</a:t>
            </a:r>
            <a:endParaRPr lang="en-IN" i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1539" y="6307534"/>
            <a:ext cx="68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Dimensionality of the query, key, value vectors are 64.</a:t>
            </a:r>
            <a:endParaRPr lang="en-IN" b="1" i="1" dirty="0">
              <a:solidFill>
                <a:schemeClr val="accent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Understanding the self-attention mechanism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434" y="5875360"/>
            <a:ext cx="1605566" cy="9826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57071F-C53E-4916-A7BC-7BB87678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76852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Step 1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593" y="1825625"/>
            <a:ext cx="954081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07" y="5532407"/>
            <a:ext cx="1325593" cy="132559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C8B9E-FD51-422C-B9A5-3D9443D1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897436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418" y="2506662"/>
            <a:ext cx="939376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0637" y="1918952"/>
            <a:ext cx="7405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Dot product between the query vector ( q1) and the </a:t>
            </a:r>
            <a:r>
              <a:rPr lang="en-US" i="1" dirty="0">
                <a:solidFill>
                  <a:schemeClr val="accent2"/>
                </a:solidFill>
              </a:rPr>
              <a:t>key vectors(k1,k2,k3)</a:t>
            </a:r>
            <a:endParaRPr lang="en-IN" i="1" dirty="0">
              <a:solidFill>
                <a:schemeClr val="accent2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Step 1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862" y="5844862"/>
            <a:ext cx="1013138" cy="10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Step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17575"/>
          </a:xfrm>
        </p:spPr>
        <p:txBody>
          <a:bodyPr>
            <a:normAutofit/>
          </a:bodyPr>
          <a:lstStyle/>
          <a:p>
            <a:r>
              <a:rPr lang="en-US" dirty="0"/>
              <a:t>The next step in the self-attention mechanism is to divide the matrix by the square root of the dimension of the key vector.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12" y="3241452"/>
            <a:ext cx="6822015" cy="2719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21" y="5625921"/>
            <a:ext cx="1232079" cy="12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Step 3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2483"/>
            <a:ext cx="10515600" cy="3817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09115" y="1249251"/>
            <a:ext cx="728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normalize them using the </a:t>
            </a:r>
            <a:r>
              <a:rPr lang="en-US" dirty="0" err="1"/>
              <a:t>softmax</a:t>
            </a:r>
            <a:r>
              <a:rPr lang="en-US" dirty="0"/>
              <a:t> function.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58" y="5664558"/>
            <a:ext cx="1193442" cy="11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83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Step 4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41" y="2245711"/>
            <a:ext cx="8018171" cy="30572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7307" y="1690688"/>
            <a:ext cx="576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Compute the attention matrix Z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384" y="2588299"/>
            <a:ext cx="3133616" cy="2109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75" y="5471375"/>
            <a:ext cx="1386625" cy="13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1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5139"/>
            <a:ext cx="10515600" cy="1456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9" y="4016144"/>
            <a:ext cx="10516511" cy="1115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282" y="5162282"/>
            <a:ext cx="1695718" cy="16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Transformer was </a:t>
            </a:r>
            <a:r>
              <a:rPr lang="en-US" dirty="0"/>
              <a:t>introduced in the paper </a:t>
            </a:r>
            <a:r>
              <a:rPr lang="en-US" i="1" dirty="0"/>
              <a:t>Attention Is All You Need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Introduction to the transformer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413" y="3049564"/>
            <a:ext cx="4712616" cy="253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583" y="5132230"/>
            <a:ext cx="1725770" cy="17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0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Self Attention mechanism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439" y="1967293"/>
            <a:ext cx="3966457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471487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94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jalammar.github.io/images/t/transformer_multi-headed_self-attention-reca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52" y="1980172"/>
            <a:ext cx="77717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Multi head Attention mechanism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276" y="5074276"/>
            <a:ext cx="1783724" cy="17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5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b="1" dirty="0"/>
              <a:t>Learning position with positional encoding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69" y="1851383"/>
            <a:ext cx="6832910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65959" y="2034862"/>
            <a:ext cx="40697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feeding the input matrix directly to the transformer, we need to add some information indicating the word order</a:t>
            </a:r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155" y="5087155"/>
            <a:ext cx="1770845" cy="17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5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04EAD0-1679-DE40-454D-4BCB9F3F1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06285"/>
            <a:ext cx="11848440" cy="46049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1BDB1-8590-008C-D447-4017EDC8E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202021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791" y="2302497"/>
            <a:ext cx="5383369" cy="2879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161" y="2407329"/>
            <a:ext cx="5885646" cy="26702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b="1" dirty="0"/>
              <a:t>Learning position with positional encoding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586" y="5175161"/>
            <a:ext cx="1515414" cy="151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2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2DBB-1D38-22D0-22B7-67A614B3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D6CB1-B553-748B-786E-7E463E547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5AB18-625D-A7CC-F9F1-A243848F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178512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A single encoder block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867" y="1593805"/>
            <a:ext cx="4605291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1" y="4827431"/>
            <a:ext cx="2030569" cy="20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3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Add and norm component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322" y="1690688"/>
            <a:ext cx="414167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8377" y="2537138"/>
            <a:ext cx="4695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Layer normalization promotes faster training by preventing the values in each layer from changing heavily.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03" y="4997003"/>
            <a:ext cx="1860997" cy="18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b="1" dirty="0"/>
              <a:t>Understanding the decoder of a transformer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707" y="2173354"/>
            <a:ext cx="4325420" cy="4124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80" y="1857466"/>
            <a:ext cx="5633192" cy="3590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862" y="5844862"/>
            <a:ext cx="1013138" cy="10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1383"/>
            <a:ext cx="6984834" cy="3879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834" y="2108771"/>
            <a:ext cx="5675868" cy="34806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b="1" dirty="0"/>
              <a:t>Understanding the decoder of a transformer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862" y="5844862"/>
            <a:ext cx="1013138" cy="10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9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US" dirty="0"/>
              <a:t>transformer consists of an encoder-decoder architecture. We feed the input sentence (source sentence) to the encoder.</a:t>
            </a:r>
          </a:p>
          <a:p>
            <a:r>
              <a:rPr lang="en-US" dirty="0"/>
              <a:t> The encoder learns the representation of the input sentence and sends the representation to the decoder. </a:t>
            </a:r>
          </a:p>
          <a:p>
            <a:r>
              <a:rPr lang="en-US" dirty="0"/>
              <a:t>The decoder receives the representation learned by the encoder as input and generates the output sentence (target sentence).</a:t>
            </a:r>
            <a:endParaRPr lang="en-IN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Introduction to the transformer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276" y="5074276"/>
            <a:ext cx="1783724" cy="17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4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76530" y="2799232"/>
            <a:ext cx="7830355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IN" dirty="0"/>
              <a:t>The BERT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099" y="4969099"/>
            <a:ext cx="1888901" cy="18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03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Understanding the BERT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BERT </a:t>
            </a:r>
            <a:r>
              <a:rPr lang="en-US" dirty="0"/>
              <a:t>stands for 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idirectional </a:t>
            </a:r>
            <a:r>
              <a:rPr lang="en-US" b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ncoder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epresentation from 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0000"/>
                </a:solidFill>
              </a:rPr>
              <a:t>ransformer. </a:t>
            </a:r>
          </a:p>
          <a:p>
            <a:pPr algn="just"/>
            <a:r>
              <a:rPr lang="en-US" dirty="0"/>
              <a:t>It is the state-of-the-art embedding model published by </a:t>
            </a:r>
            <a:r>
              <a:rPr lang="en-US" dirty="0">
                <a:solidFill>
                  <a:srgbClr val="FF0000"/>
                </a:solidFill>
              </a:rPr>
              <a:t>Google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 It is a </a:t>
            </a:r>
            <a:r>
              <a:rPr lang="en-US" dirty="0">
                <a:solidFill>
                  <a:srgbClr val="FF0000"/>
                </a:solidFill>
              </a:rPr>
              <a:t>context-based embedding </a:t>
            </a:r>
            <a:r>
              <a:rPr lang="en-US" dirty="0"/>
              <a:t>model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sz="1800" i="1" dirty="0"/>
              <a:t>He got bit by Python.</a:t>
            </a:r>
          </a:p>
          <a:p>
            <a:pPr marL="0" indent="0" algn="just">
              <a:buNone/>
            </a:pPr>
            <a:r>
              <a:rPr lang="en-US" sz="1800" i="1" dirty="0"/>
              <a:t>	Python is my favorite programming language</a:t>
            </a:r>
          </a:p>
          <a:p>
            <a:pPr marL="0" indent="0" algn="just">
              <a:buNone/>
            </a:pPr>
            <a:endParaRPr lang="en-US" sz="1800" i="1" dirty="0"/>
          </a:p>
          <a:p>
            <a:pPr algn="just"/>
            <a:r>
              <a:rPr lang="en-US" dirty="0"/>
              <a:t>The encoder of the transformer is bidirectional in nature since it can read a sentence in </a:t>
            </a:r>
            <a:r>
              <a:rPr lang="en-US" dirty="0">
                <a:solidFill>
                  <a:srgbClr val="FF0000"/>
                </a:solidFill>
              </a:rPr>
              <a:t>both </a:t>
            </a:r>
            <a:r>
              <a:rPr lang="en-IN" dirty="0">
                <a:solidFill>
                  <a:srgbClr val="FF0000"/>
                </a:solidFill>
              </a:rPr>
              <a:t>directions</a:t>
            </a:r>
            <a:r>
              <a:rPr lang="en-IN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163" y="5600163"/>
            <a:ext cx="1257837" cy="125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72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BERT generating the representation of each word in the sentence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795" y="1915777"/>
            <a:ext cx="4464681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9132" y="2936383"/>
            <a:ext cx="5563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Feed the sentence as an input to the transformer's encoder and get the representation of each word in the sentence as an output.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13" y="5112913"/>
            <a:ext cx="1745087" cy="17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50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Configurations of BERT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BERT-base consists of </a:t>
            </a:r>
            <a:r>
              <a:rPr lang="en-US" b="1" dirty="0">
                <a:solidFill>
                  <a:srgbClr val="FF0000"/>
                </a:solidFill>
              </a:rPr>
              <a:t>12 </a:t>
            </a:r>
            <a:r>
              <a:rPr lang="en-US" dirty="0">
                <a:solidFill>
                  <a:srgbClr val="FF0000"/>
                </a:solidFill>
              </a:rPr>
              <a:t>encoder </a:t>
            </a:r>
            <a:r>
              <a:rPr lang="en-US" dirty="0"/>
              <a:t>layers, each stacked one on top of the other.</a:t>
            </a:r>
            <a:r>
              <a:rPr lang="en-IN" dirty="0"/>
              <a:t> All the </a:t>
            </a:r>
            <a:r>
              <a:rPr lang="en-US" dirty="0"/>
              <a:t>encoders use </a:t>
            </a:r>
            <a:r>
              <a:rPr lang="en-US" b="1" dirty="0"/>
              <a:t>12 </a:t>
            </a:r>
            <a:r>
              <a:rPr lang="en-US" dirty="0"/>
              <a:t>attention heads. The </a:t>
            </a:r>
            <a:r>
              <a:rPr lang="en-US" dirty="0" err="1"/>
              <a:t>feedforward</a:t>
            </a:r>
            <a:r>
              <a:rPr lang="en-US" dirty="0"/>
              <a:t> network in the encoder consists </a:t>
            </a:r>
            <a:r>
              <a:rPr lang="en-US" dirty="0">
                <a:solidFill>
                  <a:srgbClr val="FF0000"/>
                </a:solidFill>
              </a:rPr>
              <a:t>of </a:t>
            </a:r>
            <a:r>
              <a:rPr lang="en-US" b="1" dirty="0">
                <a:solidFill>
                  <a:srgbClr val="FF0000"/>
                </a:solidFill>
              </a:rPr>
              <a:t>768 </a:t>
            </a:r>
            <a:r>
              <a:rPr lang="en-US" dirty="0">
                <a:solidFill>
                  <a:srgbClr val="FF0000"/>
                </a:solidFill>
              </a:rPr>
              <a:t>hidden </a:t>
            </a:r>
            <a:r>
              <a:rPr lang="en-US" dirty="0"/>
              <a:t>units. Thus, the size of the representation obtained from BERT-base will be 768.</a:t>
            </a:r>
          </a:p>
          <a:p>
            <a:r>
              <a:rPr lang="en-US" dirty="0"/>
              <a:t>BERT-large consists of </a:t>
            </a:r>
            <a:r>
              <a:rPr lang="en-US" b="1" dirty="0">
                <a:solidFill>
                  <a:srgbClr val="FF0000"/>
                </a:solidFill>
              </a:rPr>
              <a:t>24 </a:t>
            </a:r>
            <a:r>
              <a:rPr lang="en-US" dirty="0">
                <a:solidFill>
                  <a:srgbClr val="FF0000"/>
                </a:solidFill>
              </a:rPr>
              <a:t>encoder layers</a:t>
            </a:r>
            <a:r>
              <a:rPr lang="en-US" dirty="0"/>
              <a:t>, each stacked one on top of the other. All the encoders use </a:t>
            </a:r>
            <a:r>
              <a:rPr lang="en-US" b="1" dirty="0"/>
              <a:t>16 </a:t>
            </a:r>
            <a:r>
              <a:rPr lang="en-US" dirty="0"/>
              <a:t>attention heads. The </a:t>
            </a:r>
            <a:r>
              <a:rPr lang="en-US" dirty="0" err="1"/>
              <a:t>feedforward</a:t>
            </a:r>
            <a:r>
              <a:rPr lang="en-US" dirty="0"/>
              <a:t> network in the encoder consists of </a:t>
            </a:r>
            <a:r>
              <a:rPr lang="en-US" b="1" dirty="0"/>
              <a:t>1,024 </a:t>
            </a:r>
            <a:r>
              <a:rPr lang="en-US" dirty="0"/>
              <a:t>hidden units. Thus, the size of the representation obtained from BERT-large will be </a:t>
            </a:r>
            <a:r>
              <a:rPr lang="en-IN" dirty="0">
                <a:solidFill>
                  <a:srgbClr val="FF0000"/>
                </a:solidFill>
              </a:rPr>
              <a:t>1,024</a:t>
            </a:r>
            <a:r>
              <a:rPr lang="en-IN" dirty="0"/>
              <a:t>.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070" y="5291070"/>
            <a:ext cx="1566930" cy="15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5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Other configurations of BERT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Bert-tiny, with L=2 and H=128</a:t>
            </a:r>
          </a:p>
          <a:p>
            <a:endParaRPr lang="en-IN" dirty="0"/>
          </a:p>
          <a:p>
            <a:r>
              <a:rPr lang="en-IN" dirty="0"/>
              <a:t>Bert-mini, with L=4 and H=256</a:t>
            </a:r>
          </a:p>
          <a:p>
            <a:endParaRPr lang="en-IN" dirty="0"/>
          </a:p>
          <a:p>
            <a:r>
              <a:rPr lang="en-IN" dirty="0"/>
              <a:t>Bert-small, with L=4 and H=512</a:t>
            </a:r>
          </a:p>
          <a:p>
            <a:endParaRPr lang="en-IN" dirty="0"/>
          </a:p>
          <a:p>
            <a:r>
              <a:rPr lang="en-IN" dirty="0"/>
              <a:t>Bert-medium, with L=8 and H=512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003" y="4997003"/>
            <a:ext cx="1860997" cy="18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24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Other configurations of BERT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471" y="1825625"/>
            <a:ext cx="959505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983" y="5831983"/>
            <a:ext cx="1026017" cy="102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29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Pre-training the BERT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what does </a:t>
            </a:r>
            <a:r>
              <a:rPr lang="en-IN" b="1" i="1" dirty="0">
                <a:solidFill>
                  <a:schemeClr val="accent1"/>
                </a:solidFill>
              </a:rPr>
              <a:t>pre-training mean</a:t>
            </a:r>
            <a:r>
              <a:rPr lang="en-IN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First, we train a model M with a huge dataset for a particular task and save the trained model.</a:t>
            </a:r>
          </a:p>
          <a:p>
            <a:pPr marL="0" indent="0" algn="just">
              <a:buNone/>
            </a:pPr>
            <a:r>
              <a:rPr lang="en-US" dirty="0"/>
              <a:t>For a new task, instead of initializing a new model with random weights, we will initialize the model with the weights of our </a:t>
            </a:r>
            <a:r>
              <a:rPr lang="en-IN" dirty="0"/>
              <a:t>already trained model M.</a:t>
            </a:r>
          </a:p>
          <a:p>
            <a:pPr marL="0" indent="0">
              <a:buNone/>
            </a:pPr>
            <a:r>
              <a:rPr lang="en-IN" dirty="0"/>
              <a:t>This is a type of </a:t>
            </a:r>
            <a:r>
              <a:rPr lang="en-IN" b="1" i="1" dirty="0">
                <a:solidFill>
                  <a:schemeClr val="accent1"/>
                </a:solidFill>
              </a:rPr>
              <a:t>transfer learning</a:t>
            </a:r>
            <a:r>
              <a:rPr lang="en-IN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431" y="5589431"/>
            <a:ext cx="1268569" cy="12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Pre-training the BERT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BERT model is pre-trained on a huge corpus using two interesting tasks, called </a:t>
            </a:r>
            <a:r>
              <a:rPr lang="en-US" b="1" i="1" dirty="0">
                <a:solidFill>
                  <a:schemeClr val="accent1"/>
                </a:solidFill>
              </a:rPr>
              <a:t>masked language modeling </a:t>
            </a:r>
            <a:r>
              <a:rPr lang="en-US" dirty="0"/>
              <a:t>and </a:t>
            </a:r>
            <a:r>
              <a:rPr lang="en-US" b="1" i="1" dirty="0">
                <a:solidFill>
                  <a:schemeClr val="accent1"/>
                </a:solidFill>
              </a:rPr>
              <a:t>next sentence prediction</a:t>
            </a:r>
            <a:r>
              <a:rPr lang="en-US" dirty="0"/>
              <a:t>. Following pre-training, we save the </a:t>
            </a:r>
            <a:r>
              <a:rPr lang="en-US" dirty="0" err="1"/>
              <a:t>pretrained</a:t>
            </a:r>
            <a:r>
              <a:rPr lang="en-US" dirty="0"/>
              <a:t> </a:t>
            </a:r>
            <a:r>
              <a:rPr lang="en-IN" dirty="0"/>
              <a:t>BERT model.</a:t>
            </a:r>
            <a:r>
              <a:rPr lang="en-US" dirty="0"/>
              <a:t> </a:t>
            </a:r>
          </a:p>
          <a:p>
            <a:r>
              <a:rPr lang="en-US" dirty="0"/>
              <a:t>For a new task, say question answering, instead of training BERT from scratch, we will use the pre-trained BERT model.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921" y="5625921"/>
            <a:ext cx="1232079" cy="12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29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2150" y="2773474"/>
            <a:ext cx="7932312" cy="1325563"/>
          </a:xfrm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Pre-training the BERT model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730" y="4919730"/>
            <a:ext cx="1938270" cy="19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0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Input data representation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Token embedding</a:t>
            </a:r>
          </a:p>
          <a:p>
            <a:pPr>
              <a:lnSpc>
                <a:spcPct val="200000"/>
              </a:lnSpc>
            </a:pPr>
            <a:r>
              <a:rPr lang="en-IN" dirty="0"/>
              <a:t>Segment embedding</a:t>
            </a:r>
          </a:p>
          <a:p>
            <a:pPr>
              <a:lnSpc>
                <a:spcPct val="200000"/>
              </a:lnSpc>
            </a:pPr>
            <a:r>
              <a:rPr lang="en-IN" dirty="0"/>
              <a:t>Position embedding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761" y="5022761"/>
            <a:ext cx="1835239" cy="18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/>
              <a:t>Understanding the encoder of the</a:t>
            </a:r>
            <a:br>
              <a:rPr lang="en-US" b="1" dirty="0"/>
            </a:br>
            <a:r>
              <a:rPr lang="en-IN" b="1" dirty="0"/>
              <a:t>transformer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035" y="1946472"/>
            <a:ext cx="2747221" cy="4219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9876" y="2021983"/>
            <a:ext cx="68644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The transformer consists of a stack of number of encoders.</a:t>
            </a:r>
          </a:p>
          <a:p>
            <a:endParaRPr lang="en-US" sz="2800" dirty="0"/>
          </a:p>
          <a:p>
            <a:r>
              <a:rPr lang="en-US" sz="2800" dirty="0"/>
              <a:t>Each encoder sends its output to the encoder above it. </a:t>
            </a:r>
          </a:p>
          <a:p>
            <a:r>
              <a:rPr lang="en-US" sz="2800" dirty="0"/>
              <a:t>The final encoder returns the representation of the given source sentence as output.</a:t>
            </a:r>
          </a:p>
          <a:p>
            <a:endParaRPr lang="en-US" sz="2800" dirty="0"/>
          </a:p>
          <a:p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76" y="5226676"/>
            <a:ext cx="1631324" cy="16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75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Token embedding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Sentence A: Paris is a beautiful city</a:t>
            </a:r>
            <a:r>
              <a:rPr lang="en-US" dirty="0"/>
              <a:t>.</a:t>
            </a:r>
          </a:p>
          <a:p>
            <a:r>
              <a:rPr lang="en-IN" i="1" dirty="0"/>
              <a:t>Sentence B: I love Paris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tokens = [Paris, is, a, beautiful, city, I, love, Paris]</a:t>
            </a:r>
          </a:p>
          <a:p>
            <a:pPr marL="0" indent="0">
              <a:buNone/>
            </a:pPr>
            <a:r>
              <a:rPr lang="en-US" dirty="0"/>
              <a:t>tokens = [ [CLS], Paris, is, a, beautiful, city, I, love, Paris]</a:t>
            </a:r>
          </a:p>
          <a:p>
            <a:pPr marL="0" indent="0">
              <a:buNone/>
            </a:pPr>
            <a:r>
              <a:rPr lang="en-US" dirty="0"/>
              <a:t>tokens = [ [CLS], Paris, is, a, beautiful, city, [SEP], I, love, Paris,</a:t>
            </a:r>
            <a:r>
              <a:rPr lang="en-IN" dirty="0"/>
              <a:t>[SEP]]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[CLS] token is used for classification tasks and the [SEP] token is used to indicate the end of every sentence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285" y="5587285"/>
            <a:ext cx="1270715" cy="12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93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Token embedding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role of the Token </a:t>
            </a:r>
            <a:r>
              <a:rPr lang="en-US" dirty="0" err="1"/>
              <a:t>Embeddings</a:t>
            </a:r>
            <a:r>
              <a:rPr lang="en-US" dirty="0"/>
              <a:t> layer is to transform words into vector representations of fixed dimension. In the case of BERT, each word is represented as a 768-dimensional vector.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37" y="3103809"/>
            <a:ext cx="5334268" cy="3860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856" y="5756856"/>
            <a:ext cx="1101144" cy="110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33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 err="1"/>
              <a:t>WordPiece</a:t>
            </a:r>
            <a:r>
              <a:rPr lang="en-IN" b="1" dirty="0"/>
              <a:t> </a:t>
            </a:r>
            <a:r>
              <a:rPr lang="en-IN" b="1" dirty="0" err="1"/>
              <a:t>tokenizer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The tokenization is done using a method called </a:t>
            </a:r>
            <a:r>
              <a:rPr lang="en-US" dirty="0" err="1"/>
              <a:t>WordPiece</a:t>
            </a:r>
            <a:r>
              <a:rPr lang="en-US" dirty="0"/>
              <a:t> tokenization.</a:t>
            </a:r>
          </a:p>
          <a:p>
            <a:pPr marL="0" indent="0" algn="just">
              <a:buNone/>
            </a:pPr>
            <a:r>
              <a:rPr lang="en-US" dirty="0"/>
              <a:t>When we tokenize using the </a:t>
            </a:r>
            <a:r>
              <a:rPr lang="en-US" dirty="0" err="1"/>
              <a:t>WordPiece</a:t>
            </a:r>
            <a:r>
              <a:rPr lang="en-US" dirty="0"/>
              <a:t> </a:t>
            </a:r>
            <a:r>
              <a:rPr lang="en-US" dirty="0" err="1"/>
              <a:t>tokenizer</a:t>
            </a:r>
            <a:r>
              <a:rPr lang="en-US" dirty="0"/>
              <a:t>, first we check whether the word is </a:t>
            </a:r>
            <a:r>
              <a:rPr lang="en-IN" dirty="0"/>
              <a:t>present in our vocabulary.</a:t>
            </a:r>
          </a:p>
          <a:p>
            <a:pPr marL="0" indent="0" algn="just">
              <a:buNone/>
            </a:pPr>
            <a:r>
              <a:rPr lang="en-US" dirty="0"/>
              <a:t>If the word is not present in the vocabulary, then we split the word into </a:t>
            </a:r>
            <a:r>
              <a:rPr lang="en-IN" dirty="0" err="1"/>
              <a:t>subwords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US" dirty="0"/>
              <a:t>if the </a:t>
            </a:r>
            <a:r>
              <a:rPr lang="en-US" dirty="0" err="1"/>
              <a:t>subword</a:t>
            </a:r>
            <a:r>
              <a:rPr lang="en-US" dirty="0"/>
              <a:t> is not present in the vocabulary, then again we split the </a:t>
            </a:r>
            <a:r>
              <a:rPr lang="en-US" dirty="0" err="1"/>
              <a:t>subword</a:t>
            </a:r>
            <a:r>
              <a:rPr lang="en-US" dirty="0"/>
              <a:t>. This is effective in handling the </a:t>
            </a:r>
            <a:r>
              <a:rPr lang="en-US" b="1" dirty="0"/>
              <a:t>out-of-vocabulary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490" y="5370490"/>
            <a:ext cx="1487510" cy="14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65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Token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size of the BERT vocabulary is 30K tokens. If a word belongs to these 30K tokens, then we use it as a token.</a:t>
            </a:r>
          </a:p>
          <a:p>
            <a:r>
              <a:rPr lang="en-US" dirty="0"/>
              <a:t>tokens = [let, us, start, pre, ##train, ##</a:t>
            </a:r>
            <a:r>
              <a:rPr lang="en-US" dirty="0" err="1"/>
              <a:t>ing</a:t>
            </a:r>
            <a:r>
              <a:rPr lang="en-US" dirty="0"/>
              <a:t>, the, model]</a:t>
            </a:r>
          </a:p>
          <a:p>
            <a:r>
              <a:rPr lang="en-US" dirty="0"/>
              <a:t>tokens = [ [CLS], let, us, start, pre, ##train, ##</a:t>
            </a:r>
            <a:r>
              <a:rPr lang="en-US" dirty="0" err="1"/>
              <a:t>ing</a:t>
            </a:r>
            <a:r>
              <a:rPr lang="en-US" dirty="0"/>
              <a:t>, the model, [SEP] ]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21" y="5473521"/>
            <a:ext cx="1384479" cy="138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32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Final representation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8612"/>
            <a:ext cx="10515600" cy="32453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194" y="5703194"/>
            <a:ext cx="1154806" cy="115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Segment embedding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964" y="1918952"/>
            <a:ext cx="4726546" cy="472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28" y="5316828"/>
            <a:ext cx="1541172" cy="15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57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Pre-training strategies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503"/>
            <a:ext cx="10515600" cy="4351338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/>
              <a:t>Masked language </a:t>
            </a:r>
            <a:r>
              <a:rPr lang="en-IN" dirty="0" err="1"/>
              <a:t>modeling</a:t>
            </a:r>
            <a:endParaRPr lang="en-IN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/>
              <a:t>Next sentence prediction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397" y="5061397"/>
            <a:ext cx="1796603" cy="179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97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b="1" dirty="0"/>
              <a:t>Auto-regressive language </a:t>
            </a:r>
            <a:r>
              <a:rPr lang="en-IN" b="1" dirty="0" err="1"/>
              <a:t>modeling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Paris is a beautiful __. I love Paris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  <a:p>
            <a:r>
              <a:rPr lang="en-IN" dirty="0"/>
              <a:t>Forward (left-to-right) prediction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IN" i="1" dirty="0"/>
              <a:t>Paris is a beautiful __.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Backward (right-to-left) prediction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IN" i="1" dirty="0"/>
              <a:t>__. I love Paris</a:t>
            </a:r>
            <a:endParaRPr lang="en-IN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		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670" y="5138670"/>
            <a:ext cx="1719330" cy="17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64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b="1" dirty="0"/>
              <a:t>Auto-encoding language </a:t>
            </a:r>
            <a:r>
              <a:rPr lang="en-IN" b="1" dirty="0" err="1"/>
              <a:t>modeling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Auto-encoding language modeling takes advantage of both forward (left-to-right) and </a:t>
            </a:r>
            <a:r>
              <a:rPr lang="en-IN" dirty="0"/>
              <a:t>backward (right-to-left) prediction.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Bidirectional </a:t>
            </a:r>
            <a:r>
              <a:rPr lang="en-IN" dirty="0"/>
              <a:t>in nature</a:t>
            </a:r>
          </a:p>
          <a:p>
            <a:endParaRPr lang="en-IN" dirty="0"/>
          </a:p>
          <a:p>
            <a:r>
              <a:rPr lang="en-US" dirty="0"/>
              <a:t>BERT is an auto-encoding language model,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761" y="5022761"/>
            <a:ext cx="1835239" cy="18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41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Masked language </a:t>
            </a:r>
            <a:r>
              <a:rPr lang="en-IN" dirty="0" err="1"/>
              <a:t>modeling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First, we tokenize </a:t>
            </a:r>
            <a:r>
              <a:rPr lang="en-US" dirty="0"/>
              <a:t>the sentences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tokens = [Paris, is, a beautiful, city, I, love, Paris]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tokens = [ [CLS], Paris, is, a beautiful, city, [SEP], I, love, Paris,</a:t>
            </a:r>
            <a:r>
              <a:rPr lang="en-IN" dirty="0"/>
              <a:t>[SEP] 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tokens = [ [CLS], Paris, is, a beautiful, [MASK], [SEP], I, love, Paris,</a:t>
            </a:r>
            <a:r>
              <a:rPr lang="en-IN" dirty="0"/>
              <a:t>[SEP] 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070" y="5291070"/>
            <a:ext cx="1566930" cy="15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02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jalammar.github.io/images/t/The_transformer_encoder_decoder_stack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04" y="1825625"/>
            <a:ext cx="66833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/>
              <a:t>Understanding the encoder of the</a:t>
            </a:r>
            <a:br>
              <a:rPr lang="en-US" b="1" dirty="0"/>
            </a:br>
            <a:r>
              <a:rPr lang="en-IN" b="1" dirty="0"/>
              <a:t>transformer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4994856"/>
            <a:ext cx="1863144" cy="18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60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BERT Model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796" y="1825625"/>
            <a:ext cx="789240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65" y="5203065"/>
            <a:ext cx="1654935" cy="16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16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BERT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feed the input </a:t>
            </a:r>
            <a:r>
              <a:rPr lang="en-US" dirty="0" err="1"/>
              <a:t>embeddings</a:t>
            </a:r>
            <a:r>
              <a:rPr lang="en-US" dirty="0"/>
              <a:t> to BERT.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BERT </a:t>
            </a:r>
            <a:r>
              <a:rPr lang="en-US" dirty="0"/>
              <a:t>takes the input and returns a representation of each token as an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predict the masked token, we feed the representation of the masked token returned by BERT to the </a:t>
            </a:r>
            <a:r>
              <a:rPr lang="en-US" dirty="0" err="1"/>
              <a:t>feedforward</a:t>
            </a:r>
            <a:r>
              <a:rPr lang="en-US" dirty="0"/>
              <a:t> network with a </a:t>
            </a:r>
            <a:r>
              <a:rPr lang="en-US" dirty="0" err="1"/>
              <a:t>softmax</a:t>
            </a:r>
            <a:r>
              <a:rPr lang="en-US" dirty="0"/>
              <a:t> activation.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282" y="5162282"/>
            <a:ext cx="1695718" cy="16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49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608" y="2044566"/>
            <a:ext cx="5338950" cy="43513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BERT Model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426558" y="2434107"/>
            <a:ext cx="5396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</a:t>
            </a:r>
            <a:r>
              <a:rPr lang="en-US" sz="2400" dirty="0"/>
              <a:t>feed forward network takes as input and returns the probability of all the words in our vocabulary to be the masked word</a:t>
            </a:r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32" y="5344732"/>
            <a:ext cx="1513268" cy="151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61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691" y="2031686"/>
            <a:ext cx="443130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3983" y="2253803"/>
            <a:ext cx="5074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NSP is a binary classification task.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In the NSP task, we feed two sentences to BERT and it has to predict whether the second sentence is the next sentence of the </a:t>
            </a:r>
            <a:r>
              <a:rPr lang="en-IN" sz="2000" dirty="0"/>
              <a:t>first sentence.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Next sentence prediction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23" y="5228823"/>
            <a:ext cx="1629177" cy="16291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512458-1AAC-4321-B215-88A7ED531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21DS634-Texting Mining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4270555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Next sentence prediction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NSP task, the goal of our model is to predict whether the sentence pair belongs to the </a:t>
            </a:r>
            <a:r>
              <a:rPr lang="en-IN" dirty="0" err="1"/>
              <a:t>isNext</a:t>
            </a:r>
            <a:r>
              <a:rPr lang="en-IN" dirty="0"/>
              <a:t> or </a:t>
            </a:r>
            <a:r>
              <a:rPr lang="en-IN" dirty="0" err="1"/>
              <a:t>notNext</a:t>
            </a:r>
            <a:r>
              <a:rPr lang="en-IN" dirty="0"/>
              <a:t> category.</a:t>
            </a:r>
          </a:p>
          <a:p>
            <a:pPr marL="0" indent="0">
              <a:buNone/>
            </a:pPr>
            <a:endParaRPr lang="en-IN" dirty="0"/>
          </a:p>
          <a:p>
            <a:r>
              <a:rPr lang="en-US" dirty="0"/>
              <a:t>We feed the sentence pair (sentences A and B) to BERT and train it to predict whether sentence B follows on from sentence A.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186" y="5190186"/>
            <a:ext cx="1667814" cy="16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41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614" y="1825625"/>
            <a:ext cx="6094771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b="1" dirty="0"/>
              <a:t>Next sentence prediction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338" y="5280338"/>
            <a:ext cx="1577662" cy="15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58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IN" dirty="0"/>
              <a:t>NSP task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191" y="1890019"/>
            <a:ext cx="599001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9899" y="2421229"/>
            <a:ext cx="4726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Over a series of iterations, with </a:t>
            </a:r>
            <a:r>
              <a:rPr lang="en-US" dirty="0" err="1"/>
              <a:t>backpropagation</a:t>
            </a:r>
            <a:r>
              <a:rPr lang="en-US" dirty="0"/>
              <a:t>, we update the weights of the </a:t>
            </a:r>
            <a:r>
              <a:rPr lang="en-US" dirty="0" err="1"/>
              <a:t>feedforward</a:t>
            </a:r>
            <a:r>
              <a:rPr lang="en-US" dirty="0"/>
              <a:t> network and the encoder layers of BERT and learn the optimal weights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428" y="5164428"/>
            <a:ext cx="1693572" cy="16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33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Pre-training procedure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BERT is pre-trained using Toronto </a:t>
            </a:r>
            <a:r>
              <a:rPr lang="en-US" dirty="0" err="1"/>
              <a:t>BookCorpus</a:t>
            </a:r>
            <a:r>
              <a:rPr lang="en-US" dirty="0"/>
              <a:t> and the Wikipedia dataset</a:t>
            </a:r>
          </a:p>
          <a:p>
            <a:r>
              <a:rPr lang="en-US" dirty="0"/>
              <a:t>First, we sample two sentences (two text spans) from the corpus. Let's say we sampled two </a:t>
            </a:r>
            <a:r>
              <a:rPr lang="en-IN" dirty="0"/>
              <a:t>sentences A and B.</a:t>
            </a:r>
          </a:p>
          <a:p>
            <a:r>
              <a:rPr lang="en-US" dirty="0"/>
              <a:t>Total number of tokens from the two sentences A and B should be less than or equal to 512.</a:t>
            </a:r>
          </a:p>
          <a:p>
            <a:r>
              <a:rPr lang="en-IN" dirty="0"/>
              <a:t>We tokenize and </a:t>
            </a:r>
            <a:r>
              <a:rPr lang="en-US" dirty="0"/>
              <a:t>mask 15% of tokens. We feed the tokens to BERT and train BERT in predicting the masked tokens and also to classify whether sentence B is the follow-up sentence to sentence A.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769" y="5535769"/>
            <a:ext cx="1322231" cy="13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8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b="1" dirty="0"/>
              <a:t>Getting Started with Google BERT </a:t>
            </a:r>
            <a:r>
              <a:rPr lang="en-IN" b="1" dirty="0" err="1"/>
              <a:t>Sudharsan</a:t>
            </a:r>
            <a:r>
              <a:rPr lang="en-IN" b="1" dirty="0"/>
              <a:t> </a:t>
            </a:r>
            <a:r>
              <a:rPr lang="en-IN" b="1" dirty="0" err="1"/>
              <a:t>Ravichandiran</a:t>
            </a:r>
            <a:endParaRPr lang="en-IN" b="1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2"/>
              </a:rPr>
              <a:t>https://mccormickml.com/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3"/>
              </a:rPr>
              <a:t>https://jalammar.github.io/illustrated-transformer/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https://papers.nips.cc/paper/2017/file/3f5ee243547dee91fbd053c1c4a845aa-Paper.pdf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769" y="5535769"/>
            <a:ext cx="1322231" cy="13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8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5928"/>
            <a:ext cx="2622925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/>
              <a:t>Understanding the encoder of the</a:t>
            </a:r>
            <a:br>
              <a:rPr lang="en-US" b="1" dirty="0"/>
            </a:br>
            <a:r>
              <a:rPr lang="en-IN" b="1" dirty="0"/>
              <a:t>transformer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713667" y="2266681"/>
            <a:ext cx="6207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encoder block consists of two </a:t>
            </a:r>
            <a:r>
              <a:rPr lang="en-US" sz="2400" dirty="0" err="1"/>
              <a:t>sublayers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	</a:t>
            </a:r>
            <a:r>
              <a:rPr lang="en-IN" sz="2400" b="1" dirty="0"/>
              <a:t>Multi-head attention</a:t>
            </a:r>
          </a:p>
          <a:p>
            <a:endParaRPr lang="en-IN" sz="24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/>
              <a:t>	</a:t>
            </a:r>
            <a:r>
              <a:rPr lang="en-IN" sz="2400" b="1" dirty="0" err="1"/>
              <a:t>Feedforward</a:t>
            </a:r>
            <a:r>
              <a:rPr lang="en-IN" sz="2400" b="1" dirty="0"/>
              <a:t> network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248" y="4717492"/>
            <a:ext cx="2024598" cy="20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5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jalammar.github.io/images/t/Transformer_decod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2672556"/>
            <a:ext cx="8372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b="1" dirty="0"/>
              <a:t>Understanding the encoder of the</a:t>
            </a:r>
            <a:br>
              <a:rPr lang="en-US" b="1" dirty="0"/>
            </a:br>
            <a:r>
              <a:rPr lang="en-IN" b="1" dirty="0"/>
              <a:t>transformer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214" y="4868214"/>
            <a:ext cx="1989786" cy="1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1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Self-attention mechanism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760" y="2030144"/>
            <a:ext cx="341862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6247" y="3786389"/>
            <a:ext cx="6890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While computing the </a:t>
            </a:r>
            <a:r>
              <a:rPr lang="en-US" sz="2400" dirty="0"/>
              <a:t>representation of each word, it relates each word to all other words in the sentence to understand more about the word.</a:t>
            </a:r>
          </a:p>
          <a:p>
            <a:pPr algn="just"/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76552" y="2202287"/>
            <a:ext cx="5370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A dog ate the food because it was hungry</a:t>
            </a:r>
            <a:endParaRPr lang="en-IN" sz="2000" b="1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580" y="5254580"/>
            <a:ext cx="1603420" cy="16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7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jalammar.github.io/images/t/encoder_with_tensor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85" y="1812747"/>
            <a:ext cx="60665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1561" y="2266682"/>
            <a:ext cx="48939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word at each position passes through a self-attention process. </a:t>
            </a:r>
          </a:p>
          <a:p>
            <a:endParaRPr lang="en-US" sz="2400" b="1" dirty="0"/>
          </a:p>
          <a:p>
            <a:r>
              <a:rPr lang="en-US" sz="2400" b="1" dirty="0"/>
              <a:t>Then, they each pass through a feed-forward neural network.</a:t>
            </a:r>
            <a:endParaRPr lang="en-IN" sz="24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/>
              <a:t>Self-attention mechanism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186" y="5190186"/>
            <a:ext cx="1667814" cy="16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1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3998</TotalTime>
  <Words>1720</Words>
  <Application>Microsoft Office PowerPoint</Application>
  <PresentationFormat>Widescreen</PresentationFormat>
  <Paragraphs>185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Wingdings</vt:lpstr>
      <vt:lpstr>Office Theme</vt:lpstr>
      <vt:lpstr>Introduction to the transformer</vt:lpstr>
      <vt:lpstr>Introduction to the transformer</vt:lpstr>
      <vt:lpstr>Introduction to the transformer</vt:lpstr>
      <vt:lpstr>Understanding the encoder of the transformer</vt:lpstr>
      <vt:lpstr>Understanding the encoder of the transformer</vt:lpstr>
      <vt:lpstr>Understanding the encoder of the transformer</vt:lpstr>
      <vt:lpstr>Understanding the encoder of the transformer</vt:lpstr>
      <vt:lpstr>Self-attention mechanism</vt:lpstr>
      <vt:lpstr>Self-attention mechanism</vt:lpstr>
      <vt:lpstr>Self-attention mechanism</vt:lpstr>
      <vt:lpstr>Self-attention mechanism</vt:lpstr>
      <vt:lpstr>Self-Attention in Detail </vt:lpstr>
      <vt:lpstr>Understanding the self-attention mechanism</vt:lpstr>
      <vt:lpstr>Step 1</vt:lpstr>
      <vt:lpstr>Step 1</vt:lpstr>
      <vt:lpstr>Step 2</vt:lpstr>
      <vt:lpstr>Step 3</vt:lpstr>
      <vt:lpstr>Step 4</vt:lpstr>
      <vt:lpstr>PowerPoint Presentation</vt:lpstr>
      <vt:lpstr>Self Attention mechanism</vt:lpstr>
      <vt:lpstr>Multi head Attention mechanism</vt:lpstr>
      <vt:lpstr>Learning position with positional encoding</vt:lpstr>
      <vt:lpstr>PowerPoint Presentation</vt:lpstr>
      <vt:lpstr>Learning position with positional encoding</vt:lpstr>
      <vt:lpstr>PowerPoint Presentation</vt:lpstr>
      <vt:lpstr>A single encoder block</vt:lpstr>
      <vt:lpstr>Add and norm component</vt:lpstr>
      <vt:lpstr>Understanding the decoder of a transformer</vt:lpstr>
      <vt:lpstr>Understanding the decoder of a transformer</vt:lpstr>
      <vt:lpstr>The BERT Model</vt:lpstr>
      <vt:lpstr>Understanding the BERT Model</vt:lpstr>
      <vt:lpstr>BERT generating the representation of each word in the sentence</vt:lpstr>
      <vt:lpstr>Configurations of BERT</vt:lpstr>
      <vt:lpstr>Other configurations of BERT</vt:lpstr>
      <vt:lpstr>Other configurations of BERT</vt:lpstr>
      <vt:lpstr>Pre-training the BERT model</vt:lpstr>
      <vt:lpstr>Pre-training the BERT model</vt:lpstr>
      <vt:lpstr>Pre-training the BERT model</vt:lpstr>
      <vt:lpstr>Input data representation</vt:lpstr>
      <vt:lpstr>Token embedding</vt:lpstr>
      <vt:lpstr>Token embedding </vt:lpstr>
      <vt:lpstr>WordPiece tokenizer</vt:lpstr>
      <vt:lpstr>Token embedding</vt:lpstr>
      <vt:lpstr>Final representation</vt:lpstr>
      <vt:lpstr>Segment embedding</vt:lpstr>
      <vt:lpstr>Pre-training strategies</vt:lpstr>
      <vt:lpstr>Auto-regressive language modeling</vt:lpstr>
      <vt:lpstr>Auto-encoding language modeling</vt:lpstr>
      <vt:lpstr>Masked language modeling </vt:lpstr>
      <vt:lpstr>BERT Model</vt:lpstr>
      <vt:lpstr>BERT Model</vt:lpstr>
      <vt:lpstr>BERT Model</vt:lpstr>
      <vt:lpstr>Next sentence prediction</vt:lpstr>
      <vt:lpstr>Next sentence prediction</vt:lpstr>
      <vt:lpstr>Next sentence prediction</vt:lpstr>
      <vt:lpstr>NSP task</vt:lpstr>
      <vt:lpstr>Pre-training procedure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Dr. Veena G</cp:lastModifiedBy>
  <cp:revision>117</cp:revision>
  <dcterms:created xsi:type="dcterms:W3CDTF">2021-07-16T01:44:54Z</dcterms:created>
  <dcterms:modified xsi:type="dcterms:W3CDTF">2025-02-23T17:20:39Z</dcterms:modified>
</cp:coreProperties>
</file>